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72C51"/>
    <a:srgbClr val="4472C4"/>
    <a:srgbClr val="D7D2E4"/>
    <a:srgbClr val="FFF9BB"/>
    <a:srgbClr val="FCE2B8"/>
    <a:srgbClr val="70AD47"/>
    <a:srgbClr val="79B253"/>
    <a:srgbClr val="DBEAD1"/>
    <a:srgbClr val="8BB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89CF8-5122-49D5-BABB-9F3FB0C0D06F}" v="389" dt="2023-12-04T09:44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8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84DC8-348C-4539-5343-B05F645C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896E26-422A-903E-CCC9-F94DFEF64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5C9529-6AA6-24A4-8073-7AA07E74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F9F6E-DE17-66EE-2866-F3738869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BBD984-C6F4-15CB-4528-C586C8B5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15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D89EC-4645-0DA9-E4A6-818A64D6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041F7A-9770-AE7A-F984-9902A884C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A04A29-0664-04D8-F4E9-502275CE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14F0CC-F76E-A621-7854-1FB6A7741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61A212-7A7D-7FCF-8CBD-A169509A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6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983080-AD9D-3815-6767-5A55D37393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9CC7C3-4027-9E23-004F-1A032CC31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A4C0-3F47-B33F-D314-98BB6758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5BF04E-3F3F-B081-988E-A6541192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B9E09B-6BCE-8420-154C-30EC8248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3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2926A-C935-0FF0-A563-3EB09BBC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70C536-FFE1-75FE-1322-DEB3FB745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5E2E1-0C34-17ED-832E-D4CACD8B4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32CB23-1EA7-1B94-C515-BAE8E729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D6F83-D6F6-DF86-46AB-38C0C048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76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849145-277A-C750-30BE-14174B3C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4CBAA-90E0-B76B-746F-24BC30854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4BC0C-DA7C-0C28-F330-12404F61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60C7AB-97D5-8C40-B41A-7B8890A4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28E99E-6250-6137-63F4-238C55E0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699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7AE7-01AA-2211-085B-8CCA0961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7D803A-55A4-F075-B374-6F93A4A8E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B14176-48B1-ECBF-010F-B09A621C3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13DDA1-6356-C998-0AFF-BCB01D15E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FF120A-F80C-7017-CAB0-0E169EB9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F28C7D-4EC5-C4BC-7E84-EFF9B032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8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B4297-23FC-0A60-DDA8-D634D93B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50EAB7-144D-BC95-3028-BA5E9DF8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835218-9737-EE78-D651-2B005165C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648937-3B39-23E1-A243-1A5979BC3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BCF049-4679-E9CC-59E1-668C471BE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6AD5CB-221D-37ED-862A-4532B412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859722-261E-AE74-2631-7BDEC3A9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48F3D76-2D8E-9854-5890-C3812B2E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66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A2189-A9EA-0355-5118-819296E0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271BAF-993A-5821-FD42-61708FEA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2600A8-A4EE-7EA8-146D-7669FADC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502301-2BF3-F783-F984-7B0E7730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38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FA51BF-02C6-614E-0AC4-6B60E2D80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43F6BE-D6EE-445E-916C-530CD7F8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4F9C2D-8ACE-B3A0-A96B-B76717C97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2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8405B-3579-D647-B4BC-D9F988864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AEC1A2-F45B-65E4-B7C4-572688E3F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5D67FF-6564-1937-8FDC-AFEC39674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2C8968-C4B9-BDA3-5A2F-CFB699711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F7DD58-3C13-1110-E6BF-3D920D96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0C4CC-DC33-5677-AB25-5C46BADB4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70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D8703-CE7C-6504-A937-6F04C4DD0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CD0E9B0-BE06-333A-3465-0FCBF858D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8E36A6-D55E-5B0F-93A3-4C097DD36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75FB4A-1CE4-164A-7439-5196A16FD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3760A-9570-7711-85A6-CB7CFD7C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5C076-A984-01CF-31CD-D270BF9E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14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60D801-0C5F-A592-456B-5E4FBF5F1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57C9A4-3656-DFE5-78D8-4E1D4DEBA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B0C78C-C73A-00B7-51E2-C487E68BCB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5C524-BB2B-49F9-92F2-3745D466850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306F03-88CA-3DA2-24EE-CE12AA63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A9FDF-6E30-073D-0A63-473EE5EFE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67C9-E2BC-4215-B942-DA8E820474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59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1AF0E91-71D4-21E5-18BD-F7C3B5DE6178}"/>
              </a:ext>
            </a:extLst>
          </p:cNvPr>
          <p:cNvSpPr/>
          <p:nvPr/>
        </p:nvSpPr>
        <p:spPr>
          <a:xfrm>
            <a:off x="0" y="-54142"/>
            <a:ext cx="12192000" cy="5293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DFE9CF-9FD6-B14C-AF0C-10F07E0A8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461836"/>
            <a:ext cx="11111163" cy="120591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Network medicine framework reveals generic herb-</a:t>
            </a:r>
            <a:b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</a:br>
            <a:r>
              <a:rPr lang="en-US" altLang="zh-CN" sz="2800" b="1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symptom effectiveness of traditional Chinese medicine</a:t>
            </a:r>
            <a:endParaRPr lang="zh-CN" altLang="en-US" sz="2800" b="1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ECD9B5-3FEA-86FB-63E4-3E06F113D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705"/>
            <a:ext cx="7170821" cy="422526"/>
          </a:xfrm>
        </p:spPr>
        <p:txBody>
          <a:bodyPr>
            <a:normAutofit fontScale="92500"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Scienece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Advances	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中科院 综合性期刊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区 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IF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13.6</a:t>
            </a:r>
            <a:endParaRPr lang="zh-CN" altLang="en-US" b="1" dirty="0">
              <a:latin typeface="Adobe 黑体 Std R" panose="020B0400000000000000" pitchFamily="34" charset="-122"/>
              <a:ea typeface="Adobe 黑体 Std R" panose="020B0400000000000000" pitchFamily="34" charset="-122"/>
              <a:cs typeface="+mj-cs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6870F70E-B3D9-FB3B-3BD6-447A75D11429}"/>
              </a:ext>
            </a:extLst>
          </p:cNvPr>
          <p:cNvSpPr txBox="1">
            <a:spLocks/>
          </p:cNvSpPr>
          <p:nvPr/>
        </p:nvSpPr>
        <p:spPr>
          <a:xfrm>
            <a:off x="4447674" y="4190250"/>
            <a:ext cx="3619500" cy="92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汇报人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：沈天威</a:t>
            </a:r>
            <a:endParaRPr lang="en-US" altLang="zh-CN" b="1" dirty="0">
              <a:latin typeface="Adobe 黑体 Std R" panose="020B0400000000000000" pitchFamily="34" charset="-122"/>
              <a:ea typeface="Adobe 黑体 Std R" panose="020B0400000000000000" pitchFamily="34" charset="-122"/>
              <a:cs typeface="+mj-cs"/>
            </a:endParaRPr>
          </a:p>
          <a:p>
            <a:pPr algn="l"/>
            <a:r>
              <a:rPr lang="zh-CN" altLang="en-US" b="1" spc="300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日期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：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2023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年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12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月</a:t>
            </a:r>
            <a:r>
              <a:rPr lang="en-US" altLang="zh-CN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8</a:t>
            </a:r>
            <a:r>
              <a:rPr lang="zh-CN" altLang="en-US" b="1" dirty="0">
                <a:latin typeface="Adobe 黑体 Std R" panose="020B0400000000000000" pitchFamily="34" charset="-122"/>
                <a:ea typeface="Adobe 黑体 Std R" panose="020B0400000000000000" pitchFamily="34" charset="-122"/>
                <a:cs typeface="+mj-cs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35502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R3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Adobe 黑体 Std R" panose="020B0400000000000000" pitchFamily="34" charset="-122"/>
              </a:rPr>
              <a:t> Validation of herb-symptom relation with hospital inpatient data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551160-A7B9-68AD-71D3-634015B1B1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000"/>
          <a:stretch/>
        </p:blipFill>
        <p:spPr>
          <a:xfrm>
            <a:off x="83687" y="2832100"/>
            <a:ext cx="5610861" cy="39454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3CF17C-EA05-3048-AA3F-2AB36F9AF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342" y="650923"/>
            <a:ext cx="7395221" cy="1670050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7BC8A6D2-9517-B962-D530-4FC02BB4A8AC}"/>
              </a:ext>
            </a:extLst>
          </p:cNvPr>
          <p:cNvSpPr/>
          <p:nvPr/>
        </p:nvSpPr>
        <p:spPr>
          <a:xfrm rot="19576626">
            <a:off x="3495927" y="3962171"/>
            <a:ext cx="785320" cy="3992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7696E30-31EE-164F-4D58-7DD1F998F6AE}"/>
              </a:ext>
            </a:extLst>
          </p:cNvPr>
          <p:cNvSpPr/>
          <p:nvPr/>
        </p:nvSpPr>
        <p:spPr>
          <a:xfrm rot="5400000">
            <a:off x="6741456" y="2542724"/>
            <a:ext cx="816210" cy="3992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9D856C7-541D-B17F-4665-B153ADF33B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985"/>
          <a:stretch/>
        </p:blipFill>
        <p:spPr>
          <a:xfrm>
            <a:off x="7925966" y="3358862"/>
            <a:ext cx="4266034" cy="34186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4E6956-6108-B29A-095A-7574D3B91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613" r="42556" b="7765"/>
          <a:stretch/>
        </p:blipFill>
        <p:spPr>
          <a:xfrm>
            <a:off x="3257082" y="3150471"/>
            <a:ext cx="4608908" cy="768350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F68CD8CD-8921-7C49-D1A4-54E20E1D4760}"/>
              </a:ext>
            </a:extLst>
          </p:cNvPr>
          <p:cNvSpPr/>
          <p:nvPr/>
        </p:nvSpPr>
        <p:spPr>
          <a:xfrm rot="13718168">
            <a:off x="7378026" y="4085920"/>
            <a:ext cx="785320" cy="3992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163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6045E72-3F38-7915-A149-80CC636D55B9}"/>
              </a:ext>
            </a:extLst>
          </p:cNvPr>
          <p:cNvSpPr txBox="1"/>
          <p:nvPr/>
        </p:nvSpPr>
        <p:spPr>
          <a:xfrm>
            <a:off x="3571874" y="2254071"/>
            <a:ext cx="5476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spc="600" dirty="0">
                <a:solidFill>
                  <a:schemeClr val="accent1"/>
                </a:solidFill>
                <a:latin typeface="+mj-lt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530900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-1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5849337-3DE6-6DE2-4F28-00D95D96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8180"/>
            <a:ext cx="457200" cy="457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691816" y="67253"/>
            <a:ext cx="667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Study Design	</a:t>
            </a:r>
            <a:r>
              <a:rPr lang="en-US" altLang="zh-CN" sz="2800" b="1" dirty="0">
                <a:solidFill>
                  <a:schemeClr val="accent6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Traditional process</a:t>
            </a:r>
            <a:endParaRPr lang="zh-CN" altLang="en-US" sz="2800" b="1" dirty="0">
              <a:solidFill>
                <a:schemeClr val="accent6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68F1D37B-8025-4959-5271-F07CFA327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816" y="1170010"/>
            <a:ext cx="10696133" cy="43765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0F0EDC-FBC1-DD0E-33C2-492DB504F901}"/>
              </a:ext>
            </a:extLst>
          </p:cNvPr>
          <p:cNvSpPr txBox="1"/>
          <p:nvPr/>
        </p:nvSpPr>
        <p:spPr>
          <a:xfrm>
            <a:off x="1226697" y="5907505"/>
            <a:ext cx="958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48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传统中药网药的流程：依次揭示中药（药对）所含的成分、疾病靶点之间的复杂关系</a:t>
            </a:r>
          </a:p>
        </p:txBody>
      </p:sp>
    </p:spTree>
    <p:extLst>
      <p:ext uri="{BB962C8B-B14F-4D97-AF65-F5344CB8AC3E}">
        <p14:creationId xmlns:p14="http://schemas.microsoft.com/office/powerpoint/2010/main" val="96014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-1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5849337-3DE6-6DE2-4F28-00D95D96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8180"/>
            <a:ext cx="457200" cy="457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691816" y="67253"/>
            <a:ext cx="667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Study Design	</a:t>
            </a:r>
            <a:r>
              <a:rPr lang="en-US" altLang="zh-CN" sz="2800" b="1" dirty="0">
                <a:solidFill>
                  <a:schemeClr val="accent6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Traditional process</a:t>
            </a:r>
            <a:endParaRPr lang="zh-CN" altLang="en-US" sz="2800" b="1" dirty="0">
              <a:solidFill>
                <a:schemeClr val="accent6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4A94CE-753F-6082-56FF-DB9B4F4588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24"/>
          <a:stretch/>
        </p:blipFill>
        <p:spPr>
          <a:xfrm>
            <a:off x="77091" y="1306451"/>
            <a:ext cx="2946734" cy="219681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33FB13B-0DE5-FD32-203D-F49631A16BFA}"/>
              </a:ext>
            </a:extLst>
          </p:cNvPr>
          <p:cNvSpPr txBox="1"/>
          <p:nvPr/>
        </p:nvSpPr>
        <p:spPr>
          <a:xfrm>
            <a:off x="77091" y="1248518"/>
            <a:ext cx="7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149F21D0-5621-46E6-CA6E-636BEB30FC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4578" y="3282133"/>
            <a:ext cx="1596746" cy="1596746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E0BC478C-0A78-A83C-6F10-DFEB5F243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2720" y="1603381"/>
            <a:ext cx="1700463" cy="170046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096BF6C-9CB3-D80B-BE1E-EEA72487CCCC}"/>
              </a:ext>
            </a:extLst>
          </p:cNvPr>
          <p:cNvSpPr txBox="1"/>
          <p:nvPr/>
        </p:nvSpPr>
        <p:spPr>
          <a:xfrm>
            <a:off x="5346930" y="1307619"/>
            <a:ext cx="7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</a:t>
            </a:r>
            <a:endParaRPr lang="zh-CN" altLang="en-US" b="1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C3FD77F-3CD6-E96C-FBC8-479C6A359E0B}"/>
              </a:ext>
            </a:extLst>
          </p:cNvPr>
          <p:cNvSpPr txBox="1"/>
          <p:nvPr/>
        </p:nvSpPr>
        <p:spPr>
          <a:xfrm>
            <a:off x="7201609" y="1240252"/>
            <a:ext cx="72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endParaRPr lang="zh-CN" altLang="en-US" b="1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6A7B1F9-E41B-90C6-013E-6BACE6E928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5857" y="1562100"/>
            <a:ext cx="4817272" cy="322078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4EEF127-3D76-A8E9-24FD-84D753C8DF3E}"/>
              </a:ext>
            </a:extLst>
          </p:cNvPr>
          <p:cNvSpPr txBox="1"/>
          <p:nvPr/>
        </p:nvSpPr>
        <p:spPr>
          <a:xfrm>
            <a:off x="1550458" y="5559548"/>
            <a:ext cx="9588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可视化及生信分析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   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建模论证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       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测序验证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2700F1-C06B-A443-17D5-16C999A1A954}"/>
              </a:ext>
            </a:extLst>
          </p:cNvPr>
          <p:cNvSpPr txBox="1"/>
          <p:nvPr/>
        </p:nvSpPr>
        <p:spPr>
          <a:xfrm>
            <a:off x="199300" y="6343613"/>
            <a:ext cx="1192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348C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网络药理学结合实验验证，相比单一靶点研究更具优势，因为考虑到中药多靶点、多成分、多途径的特点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78681E-18BF-D8F9-6F93-40DC63460D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014" y="3529586"/>
            <a:ext cx="4337049" cy="20700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39D255-C5D6-7CC8-B6DC-6C33DF400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285" y="1433184"/>
            <a:ext cx="2114721" cy="20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0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-1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35849337-3DE6-6DE2-4F28-00D95D96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8180"/>
            <a:ext cx="457200" cy="457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691816" y="67253"/>
            <a:ext cx="350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Study Design</a:t>
            </a:r>
            <a:endParaRPr lang="zh-CN" altLang="en-US" sz="2800" b="1"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E1D03D-EE6F-5435-E987-1B8B1A9AE927}"/>
              </a:ext>
            </a:extLst>
          </p:cNvPr>
          <p:cNvSpPr txBox="1"/>
          <p:nvPr/>
        </p:nvSpPr>
        <p:spPr>
          <a:xfrm>
            <a:off x="691816" y="67253"/>
            <a:ext cx="6677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Study Design	</a:t>
            </a:r>
            <a:r>
              <a:rPr lang="en-US" altLang="zh-CN" sz="2800" b="1" dirty="0">
                <a:solidFill>
                  <a:schemeClr val="accent6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Innovative literature</a:t>
            </a:r>
            <a:endParaRPr lang="zh-CN" altLang="en-US" sz="2800" b="1" dirty="0">
              <a:solidFill>
                <a:schemeClr val="accent6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360FB4-BADC-ED18-F078-573756EC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421" y="649705"/>
            <a:ext cx="6122144" cy="6208295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1C76DB61-0DE8-2DA0-27A8-5BB4FD0D4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9565" y="2223836"/>
            <a:ext cx="1211180" cy="121118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8F4C911A-8762-A249-1FF9-57D9EDCD8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8622" y="2454443"/>
            <a:ext cx="1070810" cy="107081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D74D12B-02E8-2297-1775-01BF21CDF8ED}"/>
              </a:ext>
            </a:extLst>
          </p:cNvPr>
          <p:cNvSpPr txBox="1"/>
          <p:nvPr/>
        </p:nvSpPr>
        <p:spPr>
          <a:xfrm>
            <a:off x="1408622" y="3525253"/>
            <a:ext cx="12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1296DB"/>
                </a:solidFill>
              </a:rPr>
              <a:t>症状</a:t>
            </a:r>
            <a:r>
              <a:rPr lang="en-US" altLang="zh-CN" b="1" dirty="0">
                <a:solidFill>
                  <a:srgbClr val="1296DB"/>
                </a:solidFill>
              </a:rPr>
              <a:t>-</a:t>
            </a:r>
            <a:r>
              <a:rPr lang="zh-CN" altLang="en-US" b="1" dirty="0">
                <a:solidFill>
                  <a:srgbClr val="1296DB"/>
                </a:solidFill>
              </a:rPr>
              <a:t>靶点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010E4B6-F16F-D2C0-DA37-5DF0A4F4EC01}"/>
              </a:ext>
            </a:extLst>
          </p:cNvPr>
          <p:cNvSpPr txBox="1"/>
          <p:nvPr/>
        </p:nvSpPr>
        <p:spPr>
          <a:xfrm>
            <a:off x="9026617" y="3340587"/>
            <a:ext cx="1298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7A912"/>
                </a:solidFill>
              </a:rPr>
              <a:t>中药</a:t>
            </a:r>
            <a:r>
              <a:rPr lang="en-US" altLang="zh-CN" b="1" dirty="0">
                <a:solidFill>
                  <a:srgbClr val="07A912"/>
                </a:solidFill>
              </a:rPr>
              <a:t>-</a:t>
            </a:r>
            <a:r>
              <a:rPr lang="zh-CN" altLang="en-US" b="1" dirty="0">
                <a:solidFill>
                  <a:srgbClr val="07A912"/>
                </a:solidFill>
              </a:rPr>
              <a:t>靶点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40117F-0DFE-9C45-FE88-7CA374F78314}"/>
              </a:ext>
            </a:extLst>
          </p:cNvPr>
          <p:cNvSpPr txBox="1"/>
          <p:nvPr/>
        </p:nvSpPr>
        <p:spPr>
          <a:xfrm>
            <a:off x="516517" y="4177011"/>
            <a:ext cx="308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1296DB"/>
                </a:solidFill>
              </a:rPr>
              <a:t>症状定位（具体靶点）</a:t>
            </a:r>
            <a:endParaRPr lang="en-US" altLang="zh-CN" b="1" dirty="0">
              <a:solidFill>
                <a:srgbClr val="1296DB"/>
              </a:solidFill>
            </a:endParaRPr>
          </a:p>
          <a:p>
            <a:pPr algn="ctr"/>
            <a:r>
              <a:rPr lang="zh-CN" altLang="en-US" b="1" dirty="0">
                <a:solidFill>
                  <a:srgbClr val="1296DB"/>
                </a:solidFill>
              </a:rPr>
              <a:t>症状</a:t>
            </a:r>
            <a:r>
              <a:rPr lang="en-US" altLang="zh-CN" b="1" dirty="0">
                <a:solidFill>
                  <a:srgbClr val="1296DB"/>
                </a:solidFill>
              </a:rPr>
              <a:t>-</a:t>
            </a:r>
            <a:r>
              <a:rPr lang="zh-CN" altLang="en-US" b="1" dirty="0">
                <a:solidFill>
                  <a:srgbClr val="1296DB"/>
                </a:solidFill>
              </a:rPr>
              <a:t>症状关系（用</a:t>
            </a:r>
            <a:r>
              <a:rPr lang="en-US" altLang="zh-CN" b="1" dirty="0">
                <a:solidFill>
                  <a:srgbClr val="1296DB"/>
                </a:solidFill>
              </a:rPr>
              <a:t>z</a:t>
            </a:r>
            <a:r>
              <a:rPr lang="zh-CN" altLang="en-US" b="1" dirty="0">
                <a:solidFill>
                  <a:srgbClr val="1296DB"/>
                </a:solidFill>
              </a:rPr>
              <a:t>来定义）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4AA47A-B7BA-24A2-056A-6A551C774452}"/>
              </a:ext>
            </a:extLst>
          </p:cNvPr>
          <p:cNvSpPr txBox="1"/>
          <p:nvPr/>
        </p:nvSpPr>
        <p:spPr>
          <a:xfrm>
            <a:off x="7907662" y="4173908"/>
            <a:ext cx="329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7A912"/>
                </a:solidFill>
              </a:rPr>
              <a:t>中药</a:t>
            </a:r>
            <a:r>
              <a:rPr lang="en-US" altLang="zh-CN" b="1" dirty="0">
                <a:solidFill>
                  <a:srgbClr val="07A912"/>
                </a:solidFill>
              </a:rPr>
              <a:t>-</a:t>
            </a:r>
            <a:r>
              <a:rPr lang="zh-CN" altLang="en-US" b="1" dirty="0">
                <a:solidFill>
                  <a:srgbClr val="07A912"/>
                </a:solidFill>
              </a:rPr>
              <a:t>症状接近度模型</a:t>
            </a:r>
            <a:endParaRPr lang="en-US" altLang="zh-CN" b="1" dirty="0">
              <a:solidFill>
                <a:srgbClr val="07A912"/>
              </a:solidFill>
            </a:endParaRPr>
          </a:p>
          <a:p>
            <a:pPr algn="ctr"/>
            <a:r>
              <a:rPr lang="zh-CN" altLang="en-US" b="1" dirty="0">
                <a:solidFill>
                  <a:srgbClr val="07A912"/>
                </a:solidFill>
              </a:rPr>
              <a:t>（中药对这个病症的作用分数）</a:t>
            </a:r>
          </a:p>
        </p:txBody>
      </p:sp>
    </p:spTree>
    <p:extLst>
      <p:ext uri="{BB962C8B-B14F-4D97-AF65-F5344CB8AC3E}">
        <p14:creationId xmlns:p14="http://schemas.microsoft.com/office/powerpoint/2010/main" val="174665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Gilroy"/>
              </a:rPr>
              <a:t>B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Gilroy"/>
              </a:rPr>
              <a:t>efore </a:t>
            </a:r>
            <a:r>
              <a:rPr lang="en-US" altLang="zh-CN" sz="2400" b="1" dirty="0">
                <a:solidFill>
                  <a:schemeClr val="bg1"/>
                </a:solidFill>
                <a:latin typeface="Gilroy"/>
              </a:rPr>
              <a:t>S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Gilroy"/>
              </a:rPr>
              <a:t>tarting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DC434A-C10F-8F0B-86DD-A42FCDA0DF4E}"/>
              </a:ext>
            </a:extLst>
          </p:cNvPr>
          <p:cNvSpPr txBox="1"/>
          <p:nvPr/>
        </p:nvSpPr>
        <p:spPr>
          <a:xfrm>
            <a:off x="5438274" y="661211"/>
            <a:ext cx="67015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LCC Z score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414B27A-4298-105E-2E09-4644AAD70A21}"/>
              </a:ext>
            </a:extLst>
          </p:cNvPr>
          <p:cNvSpPr/>
          <p:nvPr/>
        </p:nvSpPr>
        <p:spPr>
          <a:xfrm>
            <a:off x="7697618" y="4575324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8E60CD6-FEF4-663F-1770-5E3F3AF29772}"/>
              </a:ext>
            </a:extLst>
          </p:cNvPr>
          <p:cNvSpPr/>
          <p:nvPr/>
        </p:nvSpPr>
        <p:spPr>
          <a:xfrm>
            <a:off x="9234230" y="5288729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E018C32-573F-804B-BF0C-D198179F868D}"/>
              </a:ext>
            </a:extLst>
          </p:cNvPr>
          <p:cNvSpPr/>
          <p:nvPr/>
        </p:nvSpPr>
        <p:spPr>
          <a:xfrm>
            <a:off x="8981988" y="4309125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2F43F1D-C625-67D9-5E35-671196F23AFF}"/>
              </a:ext>
            </a:extLst>
          </p:cNvPr>
          <p:cNvSpPr/>
          <p:nvPr/>
        </p:nvSpPr>
        <p:spPr>
          <a:xfrm>
            <a:off x="8426069" y="6320312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7C58024-9C04-E447-7C02-64AEA0D9120A}"/>
              </a:ext>
            </a:extLst>
          </p:cNvPr>
          <p:cNvSpPr/>
          <p:nvPr/>
        </p:nvSpPr>
        <p:spPr>
          <a:xfrm>
            <a:off x="7691602" y="5965380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2BBE26F-F149-1397-2FA7-8542E971F805}"/>
              </a:ext>
            </a:extLst>
          </p:cNvPr>
          <p:cNvSpPr/>
          <p:nvPr/>
        </p:nvSpPr>
        <p:spPr>
          <a:xfrm>
            <a:off x="10238284" y="4948302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6840D94-B9E4-B89B-6466-C71B176E749A}"/>
              </a:ext>
            </a:extLst>
          </p:cNvPr>
          <p:cNvSpPr/>
          <p:nvPr/>
        </p:nvSpPr>
        <p:spPr>
          <a:xfrm>
            <a:off x="9616655" y="6142846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2A958FB-9F81-BCEE-2193-BDBA79D6A4E6}"/>
              </a:ext>
            </a:extLst>
          </p:cNvPr>
          <p:cNvSpPr/>
          <p:nvPr/>
        </p:nvSpPr>
        <p:spPr>
          <a:xfrm>
            <a:off x="6945949" y="4951229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24D2CDA-EED3-2FBF-3617-782AA3A6364D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8052550" y="4486591"/>
            <a:ext cx="929438" cy="2661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F4C3ACA-730E-131C-513B-D3C4FE4269F4}"/>
              </a:ext>
            </a:extLst>
          </p:cNvPr>
          <p:cNvCxnSpPr>
            <a:cxnSpLocks/>
            <a:stCxn id="10" idx="2"/>
            <a:endCxn id="5" idx="6"/>
          </p:cNvCxnSpPr>
          <p:nvPr/>
        </p:nvCxnSpPr>
        <p:spPr>
          <a:xfrm flipH="1" flipV="1">
            <a:off x="9336920" y="4486591"/>
            <a:ext cx="901364" cy="6391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29FD60E6-6842-4338-EA91-85339DDEE750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9919608" y="5251255"/>
            <a:ext cx="370655" cy="9435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6963522-697B-96D3-7D5B-C67713CFA6E3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>
            <a:off x="8781001" y="6320312"/>
            <a:ext cx="835654" cy="1774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5A28B38-0C27-D3F7-6D57-EADDACAD47F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8603535" y="4612078"/>
            <a:ext cx="430432" cy="17082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4263D21-80F3-9E1D-6765-D02073269A90}"/>
              </a:ext>
            </a:extLst>
          </p:cNvPr>
          <p:cNvCxnSpPr>
            <a:cxnSpLocks/>
            <a:stCxn id="9" idx="1"/>
            <a:endCxn id="14" idx="5"/>
          </p:cNvCxnSpPr>
          <p:nvPr/>
        </p:nvCxnSpPr>
        <p:spPr>
          <a:xfrm flipH="1" flipV="1">
            <a:off x="7248902" y="5254182"/>
            <a:ext cx="494679" cy="7631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B2C9902-74D5-A9BB-6FB3-282EE479E080}"/>
              </a:ext>
            </a:extLst>
          </p:cNvPr>
          <p:cNvCxnSpPr>
            <a:cxnSpLocks/>
          </p:cNvCxnSpPr>
          <p:nvPr/>
        </p:nvCxnSpPr>
        <p:spPr>
          <a:xfrm>
            <a:off x="5438274" y="542110"/>
            <a:ext cx="0" cy="6315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4AC60D7F-E94A-99B1-CC3E-F25973BBF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3" y="1362288"/>
            <a:ext cx="4981047" cy="919879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0A7411D8-B18D-CD0A-94F5-0464769B5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95"/>
          <a:stretch/>
        </p:blipFill>
        <p:spPr>
          <a:xfrm>
            <a:off x="443924" y="2582179"/>
            <a:ext cx="4432508" cy="990741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AF3BAA55-0212-6DBF-7E3B-2C318CFD4423}"/>
              </a:ext>
            </a:extLst>
          </p:cNvPr>
          <p:cNvSpPr txBox="1"/>
          <p:nvPr/>
        </p:nvSpPr>
        <p:spPr>
          <a:xfrm>
            <a:off x="36095" y="697957"/>
            <a:ext cx="32721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Network proximity Z score: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F9978F5C-FF77-B718-F16A-6D21161834D6}"/>
              </a:ext>
            </a:extLst>
          </p:cNvPr>
          <p:cNvSpPr/>
          <p:nvPr/>
        </p:nvSpPr>
        <p:spPr>
          <a:xfrm>
            <a:off x="1360557" y="5644023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0FE7E07-98E3-A62A-BD1C-BAEC43F14561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679367" y="5241452"/>
            <a:ext cx="1484242" cy="47325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C9ED374-61A0-3AD6-A600-1B38D08B3642}"/>
              </a:ext>
            </a:extLst>
          </p:cNvPr>
          <p:cNvCxnSpPr>
            <a:cxnSpLocks/>
            <a:stCxn id="60" idx="6"/>
          </p:cNvCxnSpPr>
          <p:nvPr/>
        </p:nvCxnSpPr>
        <p:spPr>
          <a:xfrm flipV="1">
            <a:off x="1715489" y="5802785"/>
            <a:ext cx="1569886" cy="1870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0A45F99-E67D-C8B3-919F-CC9F3090EEB8}"/>
              </a:ext>
            </a:extLst>
          </p:cNvPr>
          <p:cNvCxnSpPr>
            <a:cxnSpLocks/>
            <a:stCxn id="60" idx="5"/>
            <a:endCxn id="71" idx="2"/>
          </p:cNvCxnSpPr>
          <p:nvPr/>
        </p:nvCxnSpPr>
        <p:spPr>
          <a:xfrm>
            <a:off x="1663510" y="5946976"/>
            <a:ext cx="1762331" cy="36131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1AD77CA0-1D57-2BD7-6461-DBAC55E31702}"/>
              </a:ext>
            </a:extLst>
          </p:cNvPr>
          <p:cNvSpPr/>
          <p:nvPr/>
        </p:nvSpPr>
        <p:spPr>
          <a:xfrm>
            <a:off x="3163609" y="5063986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BF922B41-9D9F-D73D-67C4-825EBE3842DE}"/>
              </a:ext>
            </a:extLst>
          </p:cNvPr>
          <p:cNvSpPr/>
          <p:nvPr/>
        </p:nvSpPr>
        <p:spPr>
          <a:xfrm>
            <a:off x="3425841" y="6130822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AC147AF-F746-9F55-5522-CDB52CCDE061}"/>
              </a:ext>
            </a:extLst>
          </p:cNvPr>
          <p:cNvSpPr/>
          <p:nvPr/>
        </p:nvSpPr>
        <p:spPr>
          <a:xfrm>
            <a:off x="3943233" y="5096205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B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B515FC7-44BC-4394-2549-F1037E1248A6}"/>
              </a:ext>
            </a:extLst>
          </p:cNvPr>
          <p:cNvSpPr/>
          <p:nvPr/>
        </p:nvSpPr>
        <p:spPr>
          <a:xfrm>
            <a:off x="819984" y="5153779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301E28B-32E7-8D85-1B0B-9AB82B8B9D61}"/>
              </a:ext>
            </a:extLst>
          </p:cNvPr>
          <p:cNvSpPr/>
          <p:nvPr/>
        </p:nvSpPr>
        <p:spPr>
          <a:xfrm>
            <a:off x="701135" y="6130822"/>
            <a:ext cx="354932" cy="3549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2586B2C0-6EC6-7577-D6E0-A2E9DC99AB40}"/>
              </a:ext>
            </a:extLst>
          </p:cNvPr>
          <p:cNvSpPr/>
          <p:nvPr/>
        </p:nvSpPr>
        <p:spPr>
          <a:xfrm>
            <a:off x="2803534" y="4905553"/>
            <a:ext cx="1774786" cy="179446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05E0C970-955F-351C-5462-E6EE07C306BC}"/>
              </a:ext>
            </a:extLst>
          </p:cNvPr>
          <p:cNvSpPr/>
          <p:nvPr/>
        </p:nvSpPr>
        <p:spPr>
          <a:xfrm>
            <a:off x="181044" y="4877264"/>
            <a:ext cx="1774786" cy="1794463"/>
          </a:xfrm>
          <a:prstGeom prst="ellipse">
            <a:avLst/>
          </a:prstGeom>
          <a:solidFill>
            <a:srgbClr val="FF0000">
              <a:alpha val="1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9E177DD6-79DE-DC31-558D-296020461647}"/>
              </a:ext>
            </a:extLst>
          </p:cNvPr>
          <p:cNvSpPr/>
          <p:nvPr/>
        </p:nvSpPr>
        <p:spPr>
          <a:xfrm>
            <a:off x="3291482" y="5659757"/>
            <a:ext cx="354932" cy="3549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D8DDA13-5164-8EBC-C4C2-11CC184291DF}"/>
              </a:ext>
            </a:extLst>
          </p:cNvPr>
          <p:cNvCxnSpPr>
            <a:cxnSpLocks/>
            <a:stCxn id="82" idx="6"/>
            <a:endCxn id="72" idx="3"/>
          </p:cNvCxnSpPr>
          <p:nvPr/>
        </p:nvCxnSpPr>
        <p:spPr>
          <a:xfrm flipV="1">
            <a:off x="3646414" y="5399158"/>
            <a:ext cx="348798" cy="43806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49CDCE22-6845-D6E3-421D-BB226B79872E}"/>
              </a:ext>
            </a:extLst>
          </p:cNvPr>
          <p:cNvCxnSpPr>
            <a:cxnSpLocks/>
            <a:stCxn id="71" idx="6"/>
            <a:endCxn id="72" idx="4"/>
          </p:cNvCxnSpPr>
          <p:nvPr/>
        </p:nvCxnSpPr>
        <p:spPr>
          <a:xfrm flipV="1">
            <a:off x="3780773" y="5451137"/>
            <a:ext cx="339926" cy="8571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0" name="图片 89">
            <a:extLst>
              <a:ext uri="{FF2B5EF4-FFF2-40B4-BE49-F238E27FC236}">
                <a16:creationId xmlns:a16="http://schemas.microsoft.com/office/drawing/2014/main" id="{1BD035D4-EAF2-76E2-EECD-43861286D1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041"/>
          <a:stretch/>
        </p:blipFill>
        <p:spPr>
          <a:xfrm>
            <a:off x="5539697" y="1433701"/>
            <a:ext cx="6338034" cy="10084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622338-0761-F0FB-A48B-DC23B5544C7A}"/>
              </a:ext>
            </a:extLst>
          </p:cNvPr>
          <p:cNvSpPr txBox="1"/>
          <p:nvPr/>
        </p:nvSpPr>
        <p:spPr>
          <a:xfrm>
            <a:off x="493295" y="3839269"/>
            <a:ext cx="392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越大，相关性越差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越小，相关性越好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48C3E4-676A-BECA-C686-81965BDDDDD9}"/>
              </a:ext>
            </a:extLst>
          </p:cNvPr>
          <p:cNvSpPr txBox="1"/>
          <p:nvPr/>
        </p:nvSpPr>
        <p:spPr>
          <a:xfrm>
            <a:off x="7021358" y="2934359"/>
            <a:ext cx="392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越大，鲁棒性越好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Z score </a:t>
            </a:r>
            <a:r>
              <a:rPr lang="zh-CN" altLang="en-US" sz="2000" b="1" dirty="0">
                <a:solidFill>
                  <a:srgbClr val="FF0000"/>
                </a:solidFill>
              </a:rPr>
              <a:t>越小，鲁棒性越差</a:t>
            </a:r>
          </a:p>
        </p:txBody>
      </p:sp>
    </p:spTree>
    <p:extLst>
      <p:ext uri="{BB962C8B-B14F-4D97-AF65-F5344CB8AC3E}">
        <p14:creationId xmlns:p14="http://schemas.microsoft.com/office/powerpoint/2010/main" val="141478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R1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Adobe 黑体 Std R" panose="020B0400000000000000" pitchFamily="34" charset="-122"/>
              </a:rPr>
              <a:t>Symptom-associated proteins form modules in the protein interactome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DD3C51-0FCA-964B-3665-B670E03A5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43"/>
          <a:stretch/>
        </p:blipFill>
        <p:spPr>
          <a:xfrm>
            <a:off x="1" y="942168"/>
            <a:ext cx="4518250" cy="287184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CDC434A-C10F-8F0B-86DD-A42FCDA0DF4E}"/>
              </a:ext>
            </a:extLst>
          </p:cNvPr>
          <p:cNvSpPr txBox="1"/>
          <p:nvPr/>
        </p:nvSpPr>
        <p:spPr>
          <a:xfrm>
            <a:off x="1052764" y="3950986"/>
            <a:ext cx="2965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定位模块：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症状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靶点之间的互相关联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用模块间距指示症状相关性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3C6AC0D-1D48-9C5F-7D78-005830BF7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156"/>
          <a:stretch/>
        </p:blipFill>
        <p:spPr>
          <a:xfrm>
            <a:off x="4518251" y="635362"/>
            <a:ext cx="7646694" cy="3136537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F88AD9C-E235-2CC8-A749-98789C3FF6D9}"/>
              </a:ext>
            </a:extLst>
          </p:cNvPr>
          <p:cNvCxnSpPr>
            <a:cxnSpLocks/>
          </p:cNvCxnSpPr>
          <p:nvPr/>
        </p:nvCxnSpPr>
        <p:spPr>
          <a:xfrm flipH="1">
            <a:off x="4789714" y="2293257"/>
            <a:ext cx="1045029" cy="3136537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9F1DF98-2A15-BF6F-AF2F-2B79712096F0}"/>
              </a:ext>
            </a:extLst>
          </p:cNvPr>
          <p:cNvSpPr/>
          <p:nvPr/>
        </p:nvSpPr>
        <p:spPr>
          <a:xfrm>
            <a:off x="2911570" y="5471906"/>
            <a:ext cx="3756287" cy="750732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dash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4472C4"/>
                </a:solidFill>
              </a:rPr>
              <a:t>1</a:t>
            </a:r>
            <a:r>
              <a:rPr lang="zh-CN" altLang="en-US" b="1" dirty="0">
                <a:solidFill>
                  <a:srgbClr val="4472C4"/>
                </a:solidFill>
              </a:rPr>
              <a:t>、症状显著聚集：</a:t>
            </a:r>
            <a:r>
              <a:rPr lang="en-US" altLang="zh-CN" b="1" dirty="0">
                <a:solidFill>
                  <a:srgbClr val="4472C4"/>
                </a:solidFill>
              </a:rPr>
              <a:t>z&gt;1.6</a:t>
            </a:r>
          </a:p>
          <a:p>
            <a:r>
              <a:rPr lang="en-US" altLang="zh-CN" b="1" dirty="0">
                <a:solidFill>
                  <a:srgbClr val="4472C4"/>
                </a:solidFill>
              </a:rPr>
              <a:t>2</a:t>
            </a:r>
            <a:r>
              <a:rPr lang="zh-CN" altLang="en-US" b="1" dirty="0">
                <a:solidFill>
                  <a:srgbClr val="4472C4"/>
                </a:solidFill>
              </a:rPr>
              <a:t>、蓝虚线：</a:t>
            </a:r>
            <a:r>
              <a:rPr lang="en-US" altLang="zh-CN" b="1" dirty="0">
                <a:solidFill>
                  <a:srgbClr val="4472C4"/>
                </a:solidFill>
              </a:rPr>
              <a:t>z=±1.6</a:t>
            </a:r>
            <a:r>
              <a:rPr lang="zh-CN" altLang="en-US" b="1" dirty="0">
                <a:solidFill>
                  <a:srgbClr val="4472C4"/>
                </a:solidFill>
              </a:rPr>
              <a:t>；黄虚线：</a:t>
            </a:r>
            <a:r>
              <a:rPr lang="en-US" altLang="zh-CN" b="1" dirty="0">
                <a:solidFill>
                  <a:srgbClr val="4472C4"/>
                </a:solidFill>
              </a:rPr>
              <a:t>z=0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77BEBA7-2F70-E809-5648-F831A661E6CC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6357259" y="2772229"/>
            <a:ext cx="1840456" cy="1812859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B07EF17-2D16-3524-A806-8B5A082935C2}"/>
              </a:ext>
            </a:extLst>
          </p:cNvPr>
          <p:cNvSpPr/>
          <p:nvPr/>
        </p:nvSpPr>
        <p:spPr>
          <a:xfrm>
            <a:off x="6042437" y="4585088"/>
            <a:ext cx="4310556" cy="750732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dash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</a:rPr>
              <a:t>结论：症状相关靶点会聚集成局部模块，并且不同症状相关的靶点彼此相距遥远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8C51490-5904-F9EF-5E15-3D84F2211E88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8197715" y="2503714"/>
            <a:ext cx="2470100" cy="208137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22FC279-F7B0-6797-FFD9-EAD3B5C981AB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10413534" y="3637264"/>
            <a:ext cx="254281" cy="198318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10CFEE07-789F-E817-7BA0-D5085A2C008F}"/>
              </a:ext>
            </a:extLst>
          </p:cNvPr>
          <p:cNvSpPr/>
          <p:nvPr/>
        </p:nvSpPr>
        <p:spPr>
          <a:xfrm>
            <a:off x="8945884" y="5620448"/>
            <a:ext cx="2935300" cy="453647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dash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4472C4"/>
                </a:solidFill>
              </a:rPr>
              <a:t>Sab</a:t>
            </a:r>
            <a:r>
              <a:rPr lang="zh-CN" altLang="en-US" b="1" dirty="0">
                <a:solidFill>
                  <a:srgbClr val="4472C4"/>
                </a:solidFill>
              </a:rPr>
              <a:t>：症状对的网络分离度</a:t>
            </a:r>
            <a:endParaRPr lang="en-US" altLang="zh-CN" b="1" dirty="0">
              <a:solidFill>
                <a:srgbClr val="4472C4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27D4888-EEEF-3CAC-A3A9-5C4E5AA4312A}"/>
              </a:ext>
            </a:extLst>
          </p:cNvPr>
          <p:cNvCxnSpPr>
            <a:cxnSpLocks/>
          </p:cNvCxnSpPr>
          <p:nvPr/>
        </p:nvCxnSpPr>
        <p:spPr>
          <a:xfrm>
            <a:off x="10771662" y="742601"/>
            <a:ext cx="0" cy="2894663"/>
          </a:xfrm>
          <a:prstGeom prst="line">
            <a:avLst/>
          </a:prstGeom>
          <a:ln w="34925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7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R1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Adobe 黑体 Std R" panose="020B0400000000000000" pitchFamily="34" charset="-122"/>
              </a:rPr>
              <a:t>Symptom-associated proteins form modules in the protein interactome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DD3C51-0FCA-964B-3665-B670E03A5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43"/>
          <a:stretch/>
        </p:blipFill>
        <p:spPr>
          <a:xfrm>
            <a:off x="0" y="670918"/>
            <a:ext cx="3905232" cy="24822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85BC1F3-F89E-9B64-6CAA-F28091A0E525}"/>
              </a:ext>
            </a:extLst>
          </p:cNvPr>
          <p:cNvSpPr txBox="1"/>
          <p:nvPr/>
        </p:nvSpPr>
        <p:spPr>
          <a:xfrm>
            <a:off x="646331" y="3217524"/>
            <a:ext cx="2965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定位模块：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症状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靶点之间的互相关联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用模块间距指示症状相关性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69DB87-E1B9-F512-EB70-250E536AA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639" y="942168"/>
            <a:ext cx="7326841" cy="2781606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15AC3C3-9671-5700-9841-77D77A9AB92D}"/>
              </a:ext>
            </a:extLst>
          </p:cNvPr>
          <p:cNvCxnSpPr>
            <a:cxnSpLocks/>
          </p:cNvCxnSpPr>
          <p:nvPr/>
        </p:nvCxnSpPr>
        <p:spPr>
          <a:xfrm flipH="1">
            <a:off x="6096000" y="2821405"/>
            <a:ext cx="425116" cy="159418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9A6D974-091A-8846-93DB-A4FEDEC2B644}"/>
              </a:ext>
            </a:extLst>
          </p:cNvPr>
          <p:cNvSpPr/>
          <p:nvPr/>
        </p:nvSpPr>
        <p:spPr>
          <a:xfrm>
            <a:off x="4276617" y="4403697"/>
            <a:ext cx="4115409" cy="1341382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dash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4472C4"/>
                </a:solidFill>
              </a:rPr>
              <a:t>平均相互作用距离与共病计数呈负相关</a:t>
            </a:r>
            <a:endParaRPr lang="en-US" altLang="zh-CN" sz="1600" b="1" dirty="0">
              <a:solidFill>
                <a:srgbClr val="4472C4"/>
              </a:solidFill>
            </a:endParaRPr>
          </a:p>
          <a:p>
            <a:endParaRPr lang="en-US" altLang="zh-CN" sz="1600" b="1" dirty="0">
              <a:solidFill>
                <a:srgbClr val="4472C4"/>
              </a:solidFill>
            </a:endParaRPr>
          </a:p>
          <a:p>
            <a:r>
              <a:rPr lang="en-US" altLang="zh-CN" sz="1600" b="1" dirty="0">
                <a:solidFill>
                  <a:srgbClr val="4472C4"/>
                </a:solidFill>
              </a:rPr>
              <a:t>eg:</a:t>
            </a:r>
          </a:p>
          <a:p>
            <a:r>
              <a:rPr lang="zh-CN" altLang="en-US" sz="1600" b="1" dirty="0">
                <a:solidFill>
                  <a:srgbClr val="4472C4"/>
                </a:solidFill>
              </a:rPr>
              <a:t>类似病症、共同出现：发烧腹泻、疲劳疼痛</a:t>
            </a:r>
            <a:endParaRPr lang="en-US" altLang="zh-CN" sz="1600" b="1" dirty="0">
              <a:solidFill>
                <a:srgbClr val="4472C4"/>
              </a:solidFill>
            </a:endParaRPr>
          </a:p>
          <a:p>
            <a:r>
              <a:rPr lang="zh-CN" altLang="en-US" sz="1600" b="1" dirty="0">
                <a:solidFill>
                  <a:srgbClr val="4472C4"/>
                </a:solidFill>
              </a:rPr>
              <a:t>高网络距离，少共现：眼睛疼痛与厌食症</a:t>
            </a:r>
            <a:endParaRPr lang="en-US" altLang="zh-CN" sz="1600" b="1" dirty="0">
              <a:solidFill>
                <a:srgbClr val="4472C4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2E9925F-5CA2-3E86-4727-C4DA2463F167}"/>
              </a:ext>
            </a:extLst>
          </p:cNvPr>
          <p:cNvCxnSpPr>
            <a:cxnSpLocks/>
          </p:cNvCxnSpPr>
          <p:nvPr/>
        </p:nvCxnSpPr>
        <p:spPr>
          <a:xfrm flipH="1">
            <a:off x="10128584" y="2580774"/>
            <a:ext cx="489284" cy="182292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BB3A10BD-E32E-E40A-9827-7C407415F933}"/>
              </a:ext>
            </a:extLst>
          </p:cNvPr>
          <p:cNvSpPr/>
          <p:nvPr/>
        </p:nvSpPr>
        <p:spPr>
          <a:xfrm>
            <a:off x="8912893" y="4408162"/>
            <a:ext cx="2431381" cy="932308"/>
          </a:xfrm>
          <a:prstGeom prst="rect">
            <a:avLst/>
          </a:prstGeom>
          <a:noFill/>
          <a:ln w="28575" cap="rnd" cmpd="sng">
            <a:solidFill>
              <a:srgbClr val="FF0000"/>
            </a:solidFill>
            <a:prstDash val="dash"/>
            <a:beve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4472C4"/>
                </a:solidFill>
              </a:rPr>
              <a:t>相互作用网络距离与</a:t>
            </a:r>
            <a:endParaRPr lang="en-US" altLang="zh-CN" sz="1600" b="1" dirty="0">
              <a:solidFill>
                <a:srgbClr val="4472C4"/>
              </a:solidFill>
            </a:endParaRPr>
          </a:p>
          <a:p>
            <a:r>
              <a:rPr lang="zh-CN" altLang="en-US" sz="1600" b="1" dirty="0">
                <a:solidFill>
                  <a:srgbClr val="4472C4"/>
                </a:solidFill>
              </a:rPr>
              <a:t>相关的基因的生物相似性</a:t>
            </a:r>
            <a:endParaRPr lang="en-US" altLang="zh-CN" sz="1600" b="1" dirty="0">
              <a:solidFill>
                <a:srgbClr val="4472C4"/>
              </a:solidFill>
            </a:endParaRPr>
          </a:p>
          <a:p>
            <a:r>
              <a:rPr lang="zh-CN" altLang="en-US" sz="1600" b="1" dirty="0">
                <a:solidFill>
                  <a:srgbClr val="4472C4"/>
                </a:solidFill>
              </a:rPr>
              <a:t>呈负相关</a:t>
            </a:r>
            <a:endParaRPr lang="en-US" altLang="zh-CN" sz="1600" b="1" dirty="0">
              <a:solidFill>
                <a:srgbClr val="4472C4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6AE7AD28-0BEE-747E-0E05-248823DFEDD2}"/>
              </a:ext>
            </a:extLst>
          </p:cNvPr>
          <p:cNvSpPr/>
          <p:nvPr/>
        </p:nvSpPr>
        <p:spPr>
          <a:xfrm>
            <a:off x="7312430" y="933683"/>
            <a:ext cx="895399" cy="4690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3596A99-68D2-570C-7545-90C7B8CE6223}"/>
              </a:ext>
            </a:extLst>
          </p:cNvPr>
          <p:cNvSpPr/>
          <p:nvPr/>
        </p:nvSpPr>
        <p:spPr>
          <a:xfrm>
            <a:off x="10723288" y="942168"/>
            <a:ext cx="895399" cy="4690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54D3B08-EB0A-E76A-C9DF-5A94EBD96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23" y="4275107"/>
            <a:ext cx="2940092" cy="2338319"/>
          </a:xfrm>
          <a:prstGeom prst="rect">
            <a:avLst/>
          </a:prstGeom>
        </p:spPr>
      </p:pic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5C07A0EE-AC2A-A492-289C-84F05E9B9204}"/>
              </a:ext>
            </a:extLst>
          </p:cNvPr>
          <p:cNvSpPr/>
          <p:nvPr/>
        </p:nvSpPr>
        <p:spPr>
          <a:xfrm>
            <a:off x="493295" y="4205257"/>
            <a:ext cx="3411937" cy="2572298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17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R2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Adobe 黑体 Std R" panose="020B0400000000000000" pitchFamily="34" charset="-122"/>
              </a:rPr>
              <a:t>Herb-symptom network proximity indicates therapeutic effectiveness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16926A6-9F77-C013-1559-176658F7891D}"/>
              </a:ext>
            </a:extLst>
          </p:cNvPr>
          <p:cNvGrpSpPr/>
          <p:nvPr/>
        </p:nvGrpSpPr>
        <p:grpSpPr>
          <a:xfrm>
            <a:off x="-1" y="1139720"/>
            <a:ext cx="6615671" cy="3056658"/>
            <a:chOff x="2187798" y="2579240"/>
            <a:chExt cx="4545158" cy="2084194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B25637C-DA94-EAC3-D41D-FCFE9B4FEB48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>
              <a:off x="2562096" y="4339011"/>
              <a:ext cx="1658509" cy="0"/>
            </a:xfrm>
            <a:prstGeom prst="line">
              <a:avLst/>
            </a:prstGeom>
            <a:ln w="28575">
              <a:solidFill>
                <a:srgbClr val="C5E0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6240DC79-EE84-F8E6-9A5A-104891C60306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>
              <a:off x="4408273" y="4339011"/>
              <a:ext cx="1658509" cy="0"/>
            </a:xfrm>
            <a:prstGeom prst="line">
              <a:avLst/>
            </a:prstGeom>
            <a:ln w="28575">
              <a:solidFill>
                <a:srgbClr val="9BC9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0616D71-6346-8999-13D4-666F54911629}"/>
                </a:ext>
              </a:extLst>
            </p:cNvPr>
            <p:cNvSpPr/>
            <p:nvPr/>
          </p:nvSpPr>
          <p:spPr>
            <a:xfrm>
              <a:off x="2374428" y="4245177"/>
              <a:ext cx="187668" cy="187668"/>
            </a:xfrm>
            <a:prstGeom prst="ellipse">
              <a:avLst/>
            </a:prstGeom>
            <a:solidFill>
              <a:srgbClr val="FCE2B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494C01C-35AF-76CD-CC59-1F011DF26767}"/>
                </a:ext>
              </a:extLst>
            </p:cNvPr>
            <p:cNvSpPr/>
            <p:nvPr/>
          </p:nvSpPr>
          <p:spPr>
            <a:xfrm>
              <a:off x="4220605" y="4245177"/>
              <a:ext cx="187668" cy="187668"/>
            </a:xfrm>
            <a:prstGeom prst="ellipse">
              <a:avLst/>
            </a:prstGeom>
            <a:solidFill>
              <a:srgbClr val="FFF9BB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09703B3-BAAF-FA17-C452-35FD7CB3EE11}"/>
                </a:ext>
              </a:extLst>
            </p:cNvPr>
            <p:cNvSpPr/>
            <p:nvPr/>
          </p:nvSpPr>
          <p:spPr>
            <a:xfrm>
              <a:off x="6066782" y="4245177"/>
              <a:ext cx="187668" cy="187668"/>
            </a:xfrm>
            <a:prstGeom prst="ellipse">
              <a:avLst/>
            </a:prstGeom>
            <a:solidFill>
              <a:srgbClr val="D7D2E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D70DC9B-B466-BD02-8DD5-0F0AC594C5E2}"/>
                </a:ext>
              </a:extLst>
            </p:cNvPr>
            <p:cNvSpPr txBox="1"/>
            <p:nvPr/>
          </p:nvSpPr>
          <p:spPr>
            <a:xfrm>
              <a:off x="5588275" y="4432590"/>
              <a:ext cx="1144681" cy="230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蛋白（靶点）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4D704DE-D82F-FA25-1FE8-A219CBC3AE86}"/>
                </a:ext>
              </a:extLst>
            </p:cNvPr>
            <p:cNvSpPr txBox="1"/>
            <p:nvPr/>
          </p:nvSpPr>
          <p:spPr>
            <a:xfrm>
              <a:off x="2187798" y="4428468"/>
              <a:ext cx="560927" cy="230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中药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33D77FB-7822-94A5-A11A-7D1B4B83D738}"/>
                </a:ext>
              </a:extLst>
            </p:cNvPr>
            <p:cNvSpPr txBox="1"/>
            <p:nvPr/>
          </p:nvSpPr>
          <p:spPr>
            <a:xfrm>
              <a:off x="3744081" y="4432590"/>
              <a:ext cx="1144681" cy="230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黑体" panose="02010609060101010101" pitchFamily="49" charset="-122"/>
                  <a:ea typeface="黑体" panose="02010609060101010101" pitchFamily="49" charset="-122"/>
                </a:rPr>
                <a:t>化合物（成分）</a:t>
              </a:r>
              <a:endPara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矩形: 圆角 45">
              <a:extLst>
                <a:ext uri="{FF2B5EF4-FFF2-40B4-BE49-F238E27FC236}">
                  <a16:creationId xmlns:a16="http://schemas.microsoft.com/office/drawing/2014/main" id="{E248EBFA-E2C5-3045-3D8B-C8A18A8BA262}"/>
                </a:ext>
              </a:extLst>
            </p:cNvPr>
            <p:cNvSpPr/>
            <p:nvPr/>
          </p:nvSpPr>
          <p:spPr>
            <a:xfrm>
              <a:off x="3653827" y="3102355"/>
              <a:ext cx="1219845" cy="515265"/>
            </a:xfrm>
            <a:prstGeom prst="roundRect">
              <a:avLst/>
            </a:prstGeom>
            <a:solidFill>
              <a:srgbClr val="FCE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TCMIO</a:t>
              </a:r>
            </a:p>
          </p:txBody>
        </p: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1C4C5E93-7F82-9B2E-D5B8-C17C400B5467}"/>
                </a:ext>
              </a:extLst>
            </p:cNvPr>
            <p:cNvSpPr/>
            <p:nvPr/>
          </p:nvSpPr>
          <p:spPr>
            <a:xfrm>
              <a:off x="3638421" y="2579240"/>
              <a:ext cx="1219845" cy="515265"/>
            </a:xfrm>
            <a:prstGeom prst="roundRect">
              <a:avLst/>
            </a:prstGeom>
            <a:solidFill>
              <a:srgbClr val="FFF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STITCH</a:t>
              </a:r>
            </a:p>
          </p:txBody>
        </p:sp>
        <p:sp>
          <p:nvSpPr>
            <p:cNvPr id="55" name="箭头: 右 54">
              <a:extLst>
                <a:ext uri="{FF2B5EF4-FFF2-40B4-BE49-F238E27FC236}">
                  <a16:creationId xmlns:a16="http://schemas.microsoft.com/office/drawing/2014/main" id="{EB22CC43-3F7F-5B94-B052-53B6A257ABA8}"/>
                </a:ext>
              </a:extLst>
            </p:cNvPr>
            <p:cNvSpPr/>
            <p:nvPr/>
          </p:nvSpPr>
          <p:spPr>
            <a:xfrm rot="5400000">
              <a:off x="3973302" y="3811730"/>
              <a:ext cx="528427" cy="212141"/>
            </a:xfrm>
            <a:prstGeom prst="rightArrow">
              <a:avLst/>
            </a:prstGeom>
            <a:solidFill>
              <a:srgbClr val="FCE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箭头: 右 55">
              <a:extLst>
                <a:ext uri="{FF2B5EF4-FFF2-40B4-BE49-F238E27FC236}">
                  <a16:creationId xmlns:a16="http://schemas.microsoft.com/office/drawing/2014/main" id="{82E89B2F-FBE9-529D-2203-EECA148E9945}"/>
                </a:ext>
              </a:extLst>
            </p:cNvPr>
            <p:cNvSpPr/>
            <p:nvPr/>
          </p:nvSpPr>
          <p:spPr>
            <a:xfrm rot="8406772">
              <a:off x="2395807" y="3714646"/>
              <a:ext cx="1339869" cy="210543"/>
            </a:xfrm>
            <a:prstGeom prst="rightArrow">
              <a:avLst/>
            </a:prstGeom>
            <a:solidFill>
              <a:srgbClr val="FCE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EED1AC5-FBB8-8EA2-00DF-78ADE72E5232}"/>
              </a:ext>
            </a:extLst>
          </p:cNvPr>
          <p:cNvSpPr/>
          <p:nvPr/>
        </p:nvSpPr>
        <p:spPr>
          <a:xfrm>
            <a:off x="2308102" y="4964380"/>
            <a:ext cx="1775536" cy="755682"/>
          </a:xfrm>
          <a:prstGeom prst="roundRect">
            <a:avLst/>
          </a:prstGeom>
          <a:solidFill>
            <a:srgbClr val="D7D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HIT</a:t>
            </a:r>
          </a:p>
        </p:txBody>
      </p:sp>
      <p:sp>
        <p:nvSpPr>
          <p:cNvPr id="75" name="箭头: 右 74">
            <a:extLst>
              <a:ext uri="{FF2B5EF4-FFF2-40B4-BE49-F238E27FC236}">
                <a16:creationId xmlns:a16="http://schemas.microsoft.com/office/drawing/2014/main" id="{BDBE34D7-7533-ADF2-B9ED-C24572502E21}"/>
              </a:ext>
            </a:extLst>
          </p:cNvPr>
          <p:cNvSpPr/>
          <p:nvPr/>
        </p:nvSpPr>
        <p:spPr>
          <a:xfrm rot="2775721">
            <a:off x="3607388" y="2378475"/>
            <a:ext cx="2617851" cy="308780"/>
          </a:xfrm>
          <a:prstGeom prst="rightArrow">
            <a:avLst/>
          </a:prstGeom>
          <a:solidFill>
            <a:srgbClr val="FFF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11A36830-58CD-F0FA-E584-2AA3256E2C8B}"/>
              </a:ext>
            </a:extLst>
          </p:cNvPr>
          <p:cNvSpPr/>
          <p:nvPr/>
        </p:nvSpPr>
        <p:spPr>
          <a:xfrm rot="5400000">
            <a:off x="2869637" y="2948449"/>
            <a:ext cx="774986" cy="308780"/>
          </a:xfrm>
          <a:prstGeom prst="rightArrow">
            <a:avLst/>
          </a:prstGeom>
          <a:solidFill>
            <a:srgbClr val="FFF9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箭头: 右 77">
            <a:extLst>
              <a:ext uri="{FF2B5EF4-FFF2-40B4-BE49-F238E27FC236}">
                <a16:creationId xmlns:a16="http://schemas.microsoft.com/office/drawing/2014/main" id="{794D871D-0B94-F38B-C7E7-D29B2A501A3D}"/>
              </a:ext>
            </a:extLst>
          </p:cNvPr>
          <p:cNvSpPr/>
          <p:nvPr/>
        </p:nvSpPr>
        <p:spPr>
          <a:xfrm rot="12659439">
            <a:off x="334138" y="4659818"/>
            <a:ext cx="2088674" cy="308780"/>
          </a:xfrm>
          <a:prstGeom prst="rightArrow">
            <a:avLst/>
          </a:prstGeom>
          <a:solidFill>
            <a:srgbClr val="D7D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251BEFA7-8E55-8B47-A90B-2F3065250F34}"/>
              </a:ext>
            </a:extLst>
          </p:cNvPr>
          <p:cNvSpPr/>
          <p:nvPr/>
        </p:nvSpPr>
        <p:spPr>
          <a:xfrm rot="19460569">
            <a:off x="3936304" y="4659818"/>
            <a:ext cx="2088674" cy="308780"/>
          </a:xfrm>
          <a:prstGeom prst="rightArrow">
            <a:avLst/>
          </a:prstGeom>
          <a:solidFill>
            <a:srgbClr val="D7D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335DD1FB-2E42-F6BB-CA5B-D1C8D3F32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189" y="2074964"/>
            <a:ext cx="4376674" cy="3473793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4C9DCB8F-08CC-252B-46C4-DEBE691DDBFF}"/>
              </a:ext>
            </a:extLst>
          </p:cNvPr>
          <p:cNvSpPr txBox="1"/>
          <p:nvPr/>
        </p:nvSpPr>
        <p:spPr>
          <a:xfrm>
            <a:off x="6097294" y="3281373"/>
            <a:ext cx="1917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量化病症</a:t>
            </a:r>
            <a:r>
              <a:rPr lang="en-US" altLang="zh-CN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靶点关系</a:t>
            </a:r>
          </a:p>
        </p:txBody>
      </p:sp>
      <p:sp>
        <p:nvSpPr>
          <p:cNvPr id="80" name="箭头: 右 79">
            <a:extLst>
              <a:ext uri="{FF2B5EF4-FFF2-40B4-BE49-F238E27FC236}">
                <a16:creationId xmlns:a16="http://schemas.microsoft.com/office/drawing/2014/main" id="{E99E59FE-2D09-6A5E-74ED-E5D607F7A483}"/>
              </a:ext>
            </a:extLst>
          </p:cNvPr>
          <p:cNvSpPr/>
          <p:nvPr/>
        </p:nvSpPr>
        <p:spPr>
          <a:xfrm>
            <a:off x="6134330" y="3490332"/>
            <a:ext cx="2011050" cy="3992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AF414684-A5D0-7919-A6D2-3725AB90875D}"/>
              </a:ext>
            </a:extLst>
          </p:cNvPr>
          <p:cNvSpPr/>
          <p:nvPr/>
        </p:nvSpPr>
        <p:spPr>
          <a:xfrm>
            <a:off x="5149515" y="5821267"/>
            <a:ext cx="4800601" cy="6637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rgbClr val="4472C4"/>
                </a:solidFill>
              </a:rPr>
              <a:t>中药</a:t>
            </a:r>
            <a:r>
              <a:rPr lang="en-US" altLang="zh-CN" sz="2000" b="1" dirty="0">
                <a:solidFill>
                  <a:srgbClr val="4472C4"/>
                </a:solidFill>
              </a:rPr>
              <a:t>-</a:t>
            </a:r>
            <a:r>
              <a:rPr lang="zh-CN" altLang="en-US" sz="2000" b="1" dirty="0">
                <a:solidFill>
                  <a:srgbClr val="4472C4"/>
                </a:solidFill>
              </a:rPr>
              <a:t>靶点与病症</a:t>
            </a:r>
            <a:r>
              <a:rPr lang="en-US" altLang="zh-CN" sz="2000" b="1" dirty="0">
                <a:solidFill>
                  <a:srgbClr val="4472C4"/>
                </a:solidFill>
              </a:rPr>
              <a:t>-</a:t>
            </a:r>
            <a:r>
              <a:rPr lang="zh-CN" altLang="en-US" sz="2000" b="1" dirty="0">
                <a:solidFill>
                  <a:srgbClr val="4472C4"/>
                </a:solidFill>
              </a:rPr>
              <a:t>靶点关联后怎样量化？</a:t>
            </a:r>
          </a:p>
        </p:txBody>
      </p:sp>
    </p:spTree>
    <p:extLst>
      <p:ext uri="{BB962C8B-B14F-4D97-AF65-F5344CB8AC3E}">
        <p14:creationId xmlns:p14="http://schemas.microsoft.com/office/powerpoint/2010/main" val="423883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BDE2DD7-AD95-842B-5EEC-A965868B6E70}"/>
              </a:ext>
            </a:extLst>
          </p:cNvPr>
          <p:cNvSpPr/>
          <p:nvPr/>
        </p:nvSpPr>
        <p:spPr>
          <a:xfrm>
            <a:off x="0" y="16042"/>
            <a:ext cx="12192000" cy="59047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FEBB73-ECE6-44E1-D656-2253A07476AD}"/>
              </a:ext>
            </a:extLst>
          </p:cNvPr>
          <p:cNvSpPr txBox="1"/>
          <p:nvPr/>
        </p:nvSpPr>
        <p:spPr>
          <a:xfrm>
            <a:off x="493295" y="80445"/>
            <a:ext cx="11646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R2 </a:t>
            </a:r>
            <a:r>
              <a:rPr lang="en-US" altLang="zh-CN" sz="2400" b="1" dirty="0">
                <a:solidFill>
                  <a:schemeClr val="bg1"/>
                </a:solidFill>
                <a:latin typeface="+mj-lt"/>
                <a:ea typeface="Adobe 黑体 Std R" panose="020B0400000000000000" pitchFamily="34" charset="-122"/>
              </a:rPr>
              <a:t>Herb-symptom network proximity indicates therapeutic effectiveness</a:t>
            </a:r>
            <a:endParaRPr lang="zh-CN" altLang="en-US" sz="2400" b="1" dirty="0">
              <a:solidFill>
                <a:schemeClr val="bg1"/>
              </a:solidFill>
              <a:latin typeface="+mj-lt"/>
              <a:ea typeface="Adobe 黑体 Std R" panose="020B0400000000000000" pitchFamily="34" charset="-122"/>
            </a:endParaRP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4B65E7AE-8B02-8B3C-52BB-12F05935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95" y="51597"/>
            <a:ext cx="457200" cy="457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93886C-5E5C-9CB8-BC82-2D901E8A7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56" y="1233805"/>
            <a:ext cx="6456750" cy="439019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0E79CD2-FD31-C8A5-39E8-D25D3306BCCE}"/>
              </a:ext>
            </a:extLst>
          </p:cNvPr>
          <p:cNvCxnSpPr>
            <a:cxnSpLocks/>
          </p:cNvCxnSpPr>
          <p:nvPr/>
        </p:nvCxnSpPr>
        <p:spPr>
          <a:xfrm>
            <a:off x="4259179" y="1792705"/>
            <a:ext cx="806269" cy="80398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DAD4D91-22F7-BE96-7FF5-95EBBA026A51}"/>
              </a:ext>
            </a:extLst>
          </p:cNvPr>
          <p:cNvSpPr/>
          <p:nvPr/>
        </p:nvSpPr>
        <p:spPr>
          <a:xfrm>
            <a:off x="198521" y="1299879"/>
            <a:ext cx="4012532" cy="98959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接近距离：</a:t>
            </a:r>
            <a:endParaRPr lang="en-US" altLang="zh-CN" sz="1400" b="1" i="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中药</a:t>
            </a:r>
            <a:r>
              <a:rPr lang="en-US" altLang="zh-CN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靶点与其最接近的症状</a:t>
            </a:r>
            <a:r>
              <a:rPr lang="en-US" altLang="zh-CN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靶点</a:t>
            </a:r>
            <a:r>
              <a:rPr lang="zh-CN" altLang="en-US" sz="1400" b="1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之间平均距离</a:t>
            </a:r>
            <a:endParaRPr lang="zh-CN" altLang="en-US" sz="1400" b="1" dirty="0">
              <a:ln w="73025"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EFF5950-004B-C394-D7C5-BEB297C749C6}"/>
              </a:ext>
            </a:extLst>
          </p:cNvPr>
          <p:cNvSpPr/>
          <p:nvPr/>
        </p:nvSpPr>
        <p:spPr>
          <a:xfrm>
            <a:off x="1944225" y="2982841"/>
            <a:ext cx="2243889" cy="48226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接近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接近距离与随机预期差异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FE17562-90A9-F1D1-5AEC-C0AF057B6C2B}"/>
              </a:ext>
            </a:extLst>
          </p:cNvPr>
          <p:cNvCxnSpPr>
            <a:cxnSpLocks/>
          </p:cNvCxnSpPr>
          <p:nvPr/>
        </p:nvCxnSpPr>
        <p:spPr>
          <a:xfrm flipV="1">
            <a:off x="4211053" y="2947737"/>
            <a:ext cx="854395" cy="27623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0F72E878-A004-AA21-95B2-6371618FB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677" y="3782875"/>
            <a:ext cx="3517277" cy="2735287"/>
          </a:xfrm>
          <a:prstGeom prst="rect">
            <a:avLst/>
          </a:prstGeom>
        </p:spPr>
      </p:pic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07CB3767-AC3C-9F77-552E-5B3510A69A48}"/>
              </a:ext>
            </a:extLst>
          </p:cNvPr>
          <p:cNvCxnSpPr>
            <a:cxnSpLocks/>
          </p:cNvCxnSpPr>
          <p:nvPr/>
        </p:nvCxnSpPr>
        <p:spPr>
          <a:xfrm>
            <a:off x="5007142" y="3844760"/>
            <a:ext cx="5929563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3435B95-3A88-7A56-6766-4DAF8BA67E53}"/>
              </a:ext>
            </a:extLst>
          </p:cNvPr>
          <p:cNvSpPr/>
          <p:nvPr/>
        </p:nvSpPr>
        <p:spPr>
          <a:xfrm>
            <a:off x="4944979" y="3465108"/>
            <a:ext cx="6247344" cy="19912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9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436</Words>
  <Application>Microsoft Office PowerPoint</Application>
  <PresentationFormat>宽屏</PresentationFormat>
  <Paragraphs>74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Adobe 黑体 Std R</vt:lpstr>
      <vt:lpstr>Gilroy</vt:lpstr>
      <vt:lpstr>等线</vt:lpstr>
      <vt:lpstr>等线 Light</vt:lpstr>
      <vt:lpstr>黑体</vt:lpstr>
      <vt:lpstr>微软雅黑</vt:lpstr>
      <vt:lpstr>Arial</vt:lpstr>
      <vt:lpstr>Times New Roman</vt:lpstr>
      <vt:lpstr>Office 主题​​</vt:lpstr>
      <vt:lpstr>Network medicine framework reveals generic herb- symptom effectiveness of traditional Chinese medicine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medicine framework reveals generic herb- symptom effectiveness of traditional Chinese medicine</dc:title>
  <dc:creator>Tianwei Shen</dc:creator>
  <cp:lastModifiedBy>Tianwei Shen</cp:lastModifiedBy>
  <cp:revision>6</cp:revision>
  <dcterms:created xsi:type="dcterms:W3CDTF">2023-12-03T13:55:11Z</dcterms:created>
  <dcterms:modified xsi:type="dcterms:W3CDTF">2023-12-05T04:01:28Z</dcterms:modified>
</cp:coreProperties>
</file>